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4"/>
  </p:handoutMasterIdLst>
  <p:sldIdLst>
    <p:sldId id="312" r:id="rId3"/>
    <p:sldId id="313" r:id="rId5"/>
    <p:sldId id="636" r:id="rId6"/>
    <p:sldId id="696" r:id="rId7"/>
    <p:sldId id="698" r:id="rId8"/>
    <p:sldId id="629" r:id="rId9"/>
    <p:sldId id="697" r:id="rId10"/>
    <p:sldId id="784" r:id="rId11"/>
    <p:sldId id="785" r:id="rId12"/>
    <p:sldId id="783" r:id="rId13"/>
    <p:sldId id="742" r:id="rId14"/>
    <p:sldId id="650" r:id="rId15"/>
    <p:sldId id="651" r:id="rId16"/>
    <p:sldId id="795" r:id="rId17"/>
    <p:sldId id="796" r:id="rId18"/>
    <p:sldId id="797" r:id="rId19"/>
    <p:sldId id="798" r:id="rId20"/>
    <p:sldId id="656" r:id="rId21"/>
    <p:sldId id="657" r:id="rId22"/>
    <p:sldId id="659" r:id="rId23"/>
    <p:sldId id="660" r:id="rId24"/>
    <p:sldId id="661" r:id="rId25"/>
    <p:sldId id="663" r:id="rId26"/>
    <p:sldId id="799" r:id="rId27"/>
    <p:sldId id="800" r:id="rId28"/>
    <p:sldId id="664" r:id="rId29"/>
    <p:sldId id="801" r:id="rId30"/>
    <p:sldId id="665" r:id="rId31"/>
    <p:sldId id="666" r:id="rId32"/>
    <p:sldId id="802" r:id="rId33"/>
    <p:sldId id="803" r:id="rId34"/>
    <p:sldId id="786" r:id="rId35"/>
    <p:sldId id="787" r:id="rId36"/>
    <p:sldId id="788" r:id="rId37"/>
    <p:sldId id="805" r:id="rId38"/>
    <p:sldId id="790" r:id="rId39"/>
    <p:sldId id="791" r:id="rId40"/>
    <p:sldId id="792" r:id="rId41"/>
    <p:sldId id="793" r:id="rId42"/>
    <p:sldId id="794" r:id="rId43"/>
    <p:sldId id="821" r:id="rId44"/>
    <p:sldId id="703" r:id="rId45"/>
    <p:sldId id="806" r:id="rId46"/>
    <p:sldId id="704" r:id="rId47"/>
    <p:sldId id="690" r:id="rId48"/>
    <p:sldId id="700" r:id="rId49"/>
    <p:sldId id="807" r:id="rId50"/>
    <p:sldId id="809" r:id="rId51"/>
    <p:sldId id="810" r:id="rId52"/>
    <p:sldId id="811" r:id="rId53"/>
    <p:sldId id="812" r:id="rId54"/>
    <p:sldId id="808" r:id="rId55"/>
    <p:sldId id="813" r:id="rId56"/>
    <p:sldId id="814" r:id="rId57"/>
    <p:sldId id="816" r:id="rId58"/>
    <p:sldId id="815" r:id="rId59"/>
    <p:sldId id="818" r:id="rId60"/>
    <p:sldId id="819" r:id="rId61"/>
    <p:sldId id="820" r:id="rId62"/>
    <p:sldId id="817" r:id="rId63"/>
  </p:sldIdLst>
  <p:sldSz cx="12192000" cy="6858000"/>
  <p:notesSz cx="6858000" cy="9144000"/>
  <p:custDataLst>
    <p:tags r:id="rId6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969696"/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2824" autoAdjust="0"/>
  </p:normalViewPr>
  <p:slideViewPr>
    <p:cSldViewPr snapToGrid="0">
      <p:cViewPr varScale="1">
        <p:scale>
          <a:sx n="105" d="100"/>
          <a:sy n="105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8" Type="http://schemas.openxmlformats.org/officeDocument/2006/relationships/tags" Target="tags/tag1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handoutMaster" Target="handoutMasters/handoutMaster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ee.com/rainysun/spring-cloud-alibaba-demo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rainysun/spring-cloud-alibaba-demo" TargetMode="Externa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hyperlink" Target="https://nacos.io/zh-cn/docs/console-guide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www.herodotus.cn/" TargetMode="Externa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hyperlink" Target="https://nacos.io/zh-c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后端开发技术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530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8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服务注册、发现、调用及配置中心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8.1  服务注册与发现（Nacos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）</a:t>
            </a:r>
            <a:endParaRPr lang="en-US" altLang="zh-CN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910405" y="2376971"/>
            <a:ext cx="2145672" cy="641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/>
              <a:t>注册中心</a:t>
            </a:r>
            <a:r>
              <a:rPr lang="en-US" altLang="zh-CN" dirty="0"/>
              <a:t>/</a:t>
            </a:r>
            <a:r>
              <a:rPr lang="zh-CN" altLang="en-US" dirty="0"/>
              <a:t>配置中心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nacos-server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3764733" y="3798901"/>
            <a:ext cx="2145672" cy="64192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/>
              <a:t>网关服务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Gateway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3963908" y="4119861"/>
            <a:ext cx="2145672" cy="64192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/>
              <a:t>网关服务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Gateway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8925210" y="2537450"/>
            <a:ext cx="2145672" cy="64192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/>
              <a:t>订单服务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Order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9106278" y="2858410"/>
            <a:ext cx="2145672" cy="64192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/>
              <a:t>订单服务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Order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8960761" y="5082741"/>
            <a:ext cx="2145672" cy="6419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/>
              <a:t>库存服务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Inventory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9160794" y="5403701"/>
            <a:ext cx="2145672" cy="6419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/>
              <a:t>库存服务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Inventory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843604" y="1596962"/>
            <a:ext cx="7007382" cy="483099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9832061" y="3500331"/>
            <a:ext cx="27160" cy="158241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0328165" y="3995787"/>
            <a:ext cx="1242649" cy="584775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sz="1600" dirty="0"/>
              <a:t>服务调用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</a:t>
            </a:r>
            <a:r>
              <a:rPr lang="en-US" altLang="zh-CN" sz="1600" dirty="0"/>
              <a:t>Ribbon</a:t>
            </a:r>
            <a:r>
              <a:rPr lang="zh-CN" altLang="en-US" sz="1600" dirty="0"/>
              <a:t>）</a:t>
            </a:r>
            <a:endParaRPr lang="zh-CN" altLang="en-US" sz="1600" dirty="0"/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10305859" y="3500331"/>
            <a:ext cx="44612" cy="1521033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8130012" y="2858410"/>
            <a:ext cx="715224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endCxn id="14" idx="1"/>
          </p:cNvCxnSpPr>
          <p:nvPr/>
        </p:nvCxnSpPr>
        <p:spPr>
          <a:xfrm rot="16200000" flipH="1">
            <a:off x="6818293" y="3261233"/>
            <a:ext cx="2307417" cy="1977520"/>
          </a:xfrm>
          <a:prstGeom prst="bent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1" idx="3"/>
          </p:cNvCxnSpPr>
          <p:nvPr/>
        </p:nvCxnSpPr>
        <p:spPr>
          <a:xfrm flipV="1">
            <a:off x="6109580" y="3179370"/>
            <a:ext cx="2815630" cy="126145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1" idx="3"/>
          </p:cNvCxnSpPr>
          <p:nvPr/>
        </p:nvCxnSpPr>
        <p:spPr>
          <a:xfrm>
            <a:off x="6109580" y="4440822"/>
            <a:ext cx="2815630" cy="120075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0" idx="3"/>
          </p:cNvCxnSpPr>
          <p:nvPr/>
        </p:nvCxnSpPr>
        <p:spPr>
          <a:xfrm flipV="1">
            <a:off x="5910405" y="3018892"/>
            <a:ext cx="875168" cy="1100970"/>
          </a:xfrm>
          <a:prstGeom prst="bent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231758" y="4871921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/>
              <a:t>端口：</a:t>
            </a:r>
            <a:r>
              <a:rPr lang="en-US" altLang="zh-CN" sz="1600" dirty="0"/>
              <a:t>8001</a:t>
            </a:r>
            <a:r>
              <a:rPr lang="zh-CN" altLang="en-US" sz="1600" dirty="0"/>
              <a:t>、</a:t>
            </a:r>
            <a:r>
              <a:rPr lang="en-US" altLang="zh-CN" sz="1600" dirty="0"/>
              <a:t>8002</a:t>
            </a:r>
            <a:endParaRPr lang="zh-CN" altLang="en-US" sz="1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6147742" y="1962253"/>
            <a:ext cx="12446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/>
              <a:t>端口：</a:t>
            </a:r>
            <a:r>
              <a:rPr lang="en-US" sz="1600" dirty="0"/>
              <a:t>8848</a:t>
            </a:r>
            <a:endParaRPr lang="en-US" sz="1600" dirty="0"/>
          </a:p>
        </p:txBody>
      </p:sp>
      <p:sp>
        <p:nvSpPr>
          <p:cNvPr id="39" name="文本框 38"/>
          <p:cNvSpPr txBox="1"/>
          <p:nvPr/>
        </p:nvSpPr>
        <p:spPr>
          <a:xfrm>
            <a:off x="8995577" y="2162176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/>
              <a:t>端口：</a:t>
            </a:r>
            <a:r>
              <a:rPr lang="en-US" altLang="zh-CN" sz="1600" dirty="0"/>
              <a:t>6001</a:t>
            </a:r>
            <a:r>
              <a:rPr lang="zh-CN" altLang="en-US" sz="1600" dirty="0"/>
              <a:t>、</a:t>
            </a:r>
            <a:r>
              <a:rPr lang="en-US" altLang="zh-CN" sz="1600" dirty="0"/>
              <a:t>6002</a:t>
            </a:r>
            <a:endParaRPr lang="zh-CN" altLang="en-US" sz="1600" dirty="0"/>
          </a:p>
        </p:txBody>
      </p:sp>
      <p:sp>
        <p:nvSpPr>
          <p:cNvPr id="40" name="文本框 39"/>
          <p:cNvSpPr txBox="1"/>
          <p:nvPr/>
        </p:nvSpPr>
        <p:spPr>
          <a:xfrm>
            <a:off x="9154973" y="6080608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dirty="0"/>
              <a:t>端口：</a:t>
            </a:r>
            <a:r>
              <a:rPr lang="en-US" altLang="zh-CN" sz="1600" dirty="0"/>
              <a:t>7001</a:t>
            </a:r>
            <a:r>
              <a:rPr lang="zh-CN" altLang="en-US" sz="1600" dirty="0"/>
              <a:t>、</a:t>
            </a:r>
            <a:r>
              <a:rPr lang="en-US" altLang="zh-CN" sz="1600" dirty="0"/>
              <a:t>7002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/>
        </p:nvSpPr>
        <p:spPr>
          <a:xfrm>
            <a:off x="234315" y="1308332"/>
            <a:ext cx="41960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/>
              <a:t>示例系统</a:t>
            </a:r>
            <a:r>
              <a:rPr lang="zh-CN" altLang="en-US" dirty="0"/>
              <a:t>：</a:t>
            </a:r>
            <a:r>
              <a:rPr lang="en-US" altLang="zh-CN" dirty="0"/>
              <a:t>spring-cloud-alibaba-demo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注册中心：</a:t>
            </a:r>
            <a:r>
              <a:rPr lang="en-US" altLang="zh-CN" dirty="0"/>
              <a:t>nacos-server</a:t>
            </a:r>
            <a:r>
              <a:rPr lang="zh-CN" altLang="en-US" dirty="0"/>
              <a:t>，端口</a:t>
            </a:r>
            <a:r>
              <a:rPr lang="en-US" altLang="zh-CN" dirty="0"/>
              <a:t>8848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网关服务：</a:t>
            </a:r>
            <a:r>
              <a:rPr lang="en-US" altLang="zh-CN" dirty="0"/>
              <a:t>Gateway</a:t>
            </a:r>
            <a:r>
              <a:rPr lang="zh-CN" altLang="en-US" dirty="0"/>
              <a:t>，端口</a:t>
            </a:r>
            <a:r>
              <a:rPr lang="en-US" altLang="zh-CN" dirty="0"/>
              <a:t>8001</a:t>
            </a:r>
            <a:r>
              <a:rPr lang="zh-CN" altLang="en-US" dirty="0"/>
              <a:t>、</a:t>
            </a:r>
            <a:r>
              <a:rPr lang="en-US" altLang="zh-CN" dirty="0"/>
              <a:t>8002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订单服务：</a:t>
            </a:r>
            <a:r>
              <a:rPr lang="en-US" altLang="zh-CN" dirty="0"/>
              <a:t>Order</a:t>
            </a:r>
            <a:r>
              <a:rPr lang="zh-CN" altLang="en-US" dirty="0"/>
              <a:t>，端口</a:t>
            </a:r>
            <a:r>
              <a:rPr lang="en-US" altLang="zh-CN" dirty="0"/>
              <a:t>6001</a:t>
            </a:r>
            <a:r>
              <a:rPr lang="zh-CN" altLang="en-US" dirty="0"/>
              <a:t>、</a:t>
            </a:r>
            <a:r>
              <a:rPr lang="en-US" altLang="zh-CN" dirty="0"/>
              <a:t>6002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库存服务：</a:t>
            </a:r>
            <a:r>
              <a:rPr lang="en-US" altLang="zh-CN" dirty="0"/>
              <a:t>Inventory</a:t>
            </a:r>
            <a:r>
              <a:rPr lang="zh-CN" altLang="en-US" dirty="0"/>
              <a:t>，端口</a:t>
            </a:r>
            <a:r>
              <a:rPr lang="en-US" altLang="zh-CN" dirty="0"/>
              <a:t>7001</a:t>
            </a:r>
            <a:r>
              <a:rPr lang="zh-CN" altLang="en-US" dirty="0"/>
              <a:t>、</a:t>
            </a:r>
            <a:r>
              <a:rPr lang="en-US" altLang="zh-CN" dirty="0"/>
              <a:t>7002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712970" y="1168400"/>
            <a:ext cx="6744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https://gitee.com/rainysun/spring-cloud-alibaba-demo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426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创建一个空的项目</a:t>
            </a:r>
            <a:endParaRPr lang="en-US" altLang="zh-CN" dirty="0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842480" y="5457593"/>
            <a:ext cx="606581" cy="153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1435" y="1731010"/>
            <a:ext cx="6357620" cy="50438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12970" y="1168400"/>
            <a:ext cx="6744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 action="ppaction://hlinkfile"/>
              </a:rPr>
              <a:t>https://gitee.com/rainysun/spring-cloud-alibaba-demo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885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：创建第1个Module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-order</a:t>
            </a:r>
            <a:r>
              <a:rPr lang="zh-CN" altLang="en-US" dirty="0"/>
              <a:t>，订单微服务）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745" y="1797050"/>
            <a:ext cx="5843905" cy="49580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885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：创建第1个Module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-order</a:t>
            </a:r>
            <a:r>
              <a:rPr lang="zh-CN" altLang="en-US" dirty="0"/>
              <a:t>，订单微服务）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455" y="1840230"/>
            <a:ext cx="6758305" cy="47180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19090" y="2891155"/>
            <a:ext cx="677291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 &lt;</a:t>
            </a:r>
            <a:r>
              <a:rPr lang="zh-CN" altLang="en-US" sz="1600">
                <a:solidFill>
                  <a:schemeClr val="accent2"/>
                </a:solidFill>
              </a:rPr>
              <a:t>dependency</a:t>
            </a:r>
            <a:r>
              <a:rPr lang="zh-CN" altLang="en-US" sz="1600"/>
              <a:t>&gt;</a:t>
            </a:r>
            <a:endParaRPr lang="zh-CN" altLang="en-US" sz="1600"/>
          </a:p>
          <a:p>
            <a:r>
              <a:rPr lang="zh-CN" altLang="en-US" sz="1600"/>
              <a:t>        &lt;</a:t>
            </a:r>
            <a:r>
              <a:rPr lang="zh-CN" altLang="en-US" sz="1600">
                <a:solidFill>
                  <a:srgbClr val="0070C0"/>
                </a:solidFill>
              </a:rPr>
              <a:t>groupId</a:t>
            </a:r>
            <a:r>
              <a:rPr lang="zh-CN" altLang="en-US" sz="1600"/>
              <a:t>&gt;com.alibaba.cloud&lt;/</a:t>
            </a:r>
            <a:r>
              <a:rPr lang="zh-CN" altLang="en-US" sz="1600">
                <a:solidFill>
                  <a:srgbClr val="0070C0"/>
                </a:solidFill>
              </a:rPr>
              <a:t>groupId</a:t>
            </a:r>
            <a:r>
              <a:rPr lang="zh-CN" altLang="en-US" sz="1600"/>
              <a:t>&gt;</a:t>
            </a:r>
            <a:endParaRPr lang="zh-CN" altLang="en-US" sz="1600"/>
          </a:p>
          <a:p>
            <a:r>
              <a:rPr lang="zh-CN" altLang="en-US" sz="1600"/>
              <a:t>        &lt;</a:t>
            </a:r>
            <a:r>
              <a:rPr lang="zh-CN" altLang="en-US" sz="1600">
                <a:solidFill>
                  <a:srgbClr val="0070C0"/>
                </a:solidFill>
              </a:rPr>
              <a:t>artifactId</a:t>
            </a:r>
            <a:r>
              <a:rPr lang="zh-CN" altLang="en-US" sz="1600"/>
              <a:t>&gt;spring-cloud-starter-alibaba-nacos-discovery&lt;/</a:t>
            </a:r>
            <a:r>
              <a:rPr lang="zh-CN" altLang="en-US" sz="1600">
                <a:solidFill>
                  <a:srgbClr val="0070C0"/>
                </a:solidFill>
              </a:rPr>
              <a:t>artifactId</a:t>
            </a:r>
            <a:r>
              <a:rPr lang="zh-CN" altLang="en-US" sz="1600"/>
              <a:t>&gt;</a:t>
            </a:r>
            <a:endParaRPr lang="zh-CN" altLang="en-US" sz="1600"/>
          </a:p>
          <a:p>
            <a:r>
              <a:rPr lang="zh-CN" altLang="en-US" sz="1600"/>
              <a:t> &lt;/</a:t>
            </a:r>
            <a:r>
              <a:rPr lang="zh-CN" altLang="en-US" sz="1600">
                <a:solidFill>
                  <a:srgbClr val="0070C0"/>
                </a:solidFill>
              </a:rPr>
              <a:t>dependency</a:t>
            </a:r>
            <a:r>
              <a:rPr lang="zh-CN" altLang="en-US" sz="1600"/>
              <a:t>&gt;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7653655" y="4370705"/>
            <a:ext cx="356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添加</a:t>
            </a:r>
            <a:r>
              <a:rPr lang="en-US" altLang="zh-CN"/>
              <a:t>alibaba-nacos-discovery</a:t>
            </a:r>
            <a:r>
              <a:rPr lang="zh-CN" altLang="en-US"/>
              <a:t>组件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7274560" y="3790315"/>
            <a:ext cx="379095" cy="5803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6456680" y="4441825"/>
            <a:ext cx="1090295" cy="825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885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：创建第1个Module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-order</a:t>
            </a:r>
            <a:r>
              <a:rPr lang="zh-CN" altLang="en-US" dirty="0"/>
              <a:t>，订单微服务）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695" y="1978660"/>
            <a:ext cx="9704705" cy="4403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05600" y="25336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配置应用名称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91650" y="3632200"/>
            <a:ext cx="241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配置</a:t>
            </a:r>
            <a:r>
              <a:rPr lang="en-US" altLang="zh-CN"/>
              <a:t>nacos-server</a:t>
            </a:r>
            <a:r>
              <a:rPr lang="zh-CN" altLang="en-US"/>
              <a:t>信息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885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：创建第1个Module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-order</a:t>
            </a:r>
            <a:r>
              <a:rPr lang="zh-CN" altLang="en-US" dirty="0"/>
              <a:t>，订单微服务）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2072005"/>
            <a:ext cx="11433175" cy="36252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38210" y="359664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也可以注解在主程序入口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885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：创建第1个Module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-order</a:t>
            </a:r>
            <a:r>
              <a:rPr lang="zh-CN" altLang="en-US" dirty="0"/>
              <a:t>，订单微服务）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8538210" y="359664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也可以注解在主程序入口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275" y="1884045"/>
            <a:ext cx="9592310" cy="47142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740" y="2017395"/>
            <a:ext cx="10510520" cy="35864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885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：创建第1个Module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-order</a:t>
            </a:r>
            <a:r>
              <a:rPr lang="zh-CN" altLang="en-US" dirty="0"/>
              <a:t>，订单微服务）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133475" y="5935980"/>
            <a:ext cx="10380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LoadBalanced</a:t>
            </a:r>
            <a:r>
              <a:rPr lang="zh-CN" altLang="en-US"/>
              <a:t>注解给</a:t>
            </a:r>
            <a:r>
              <a:rPr lang="en-US" altLang="zh-CN"/>
              <a:t>RestTemplate</a:t>
            </a:r>
            <a:r>
              <a:rPr lang="zh-CN" altLang="en-US"/>
              <a:t>增加了客户端负载均衡能力，可以根据服务名找到对应的服务地址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5220" y="2200275"/>
            <a:ext cx="10509885" cy="40881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885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：创建第1个Module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-order</a:t>
            </a:r>
            <a:r>
              <a:rPr lang="zh-CN" altLang="en-US" dirty="0"/>
              <a:t>，订单微服务）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32619" y="1729053"/>
            <a:ext cx="2672526" cy="45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启动</a:t>
            </a:r>
            <a:r>
              <a:rPr lang="en-US" altLang="zh-CN" dirty="0" err="1"/>
              <a:t>MsOrderApplication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8859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：创建第1个Module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-order</a:t>
            </a:r>
            <a:r>
              <a:rPr lang="zh-CN" altLang="en-US" dirty="0"/>
              <a:t>，订单微服务）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34584" y="6132213"/>
            <a:ext cx="54025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Nacos</a:t>
            </a:r>
            <a:r>
              <a:rPr lang="zh-CN" altLang="en-US" dirty="0"/>
              <a:t>注册中心可以看到</a:t>
            </a:r>
            <a:r>
              <a:rPr lang="en-US" altLang="zh-CN" dirty="0"/>
              <a:t>ms-order</a:t>
            </a:r>
            <a:r>
              <a:rPr lang="zh-CN" altLang="en-US" dirty="0"/>
              <a:t>服务已注册成功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1958340"/>
            <a:ext cx="10522585" cy="39839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9373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第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8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章 服务注册发现、调用及配置中心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917577" y="1395415"/>
            <a:ext cx="6364605" cy="330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8.1 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服务注册与发现（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Nacos)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8.2 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服务调用 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(Ribbon/LoadBalancer与OpenFeign)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8.3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配置中心（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Nacos)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9253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：创建第2个Module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-inventory</a:t>
            </a:r>
            <a:r>
              <a:rPr lang="zh-CN" altLang="en-US" dirty="0"/>
              <a:t>，库存微服务）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0070" y="1908810"/>
            <a:ext cx="5826125" cy="48920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9253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：创建第2个Module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-inventory</a:t>
            </a:r>
            <a:r>
              <a:rPr lang="zh-CN" altLang="en-US" dirty="0"/>
              <a:t>，库存微服务）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455" y="1840230"/>
            <a:ext cx="6758305" cy="4718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19090" y="2891155"/>
            <a:ext cx="677291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 &lt;</a:t>
            </a:r>
            <a:r>
              <a:rPr lang="zh-CN" altLang="en-US" sz="1600">
                <a:solidFill>
                  <a:schemeClr val="accent2"/>
                </a:solidFill>
              </a:rPr>
              <a:t>dependency</a:t>
            </a:r>
            <a:r>
              <a:rPr lang="zh-CN" altLang="en-US" sz="1600"/>
              <a:t>&gt;</a:t>
            </a:r>
            <a:endParaRPr lang="zh-CN" altLang="en-US" sz="1600"/>
          </a:p>
          <a:p>
            <a:r>
              <a:rPr lang="zh-CN" altLang="en-US" sz="1600"/>
              <a:t>        &lt;</a:t>
            </a:r>
            <a:r>
              <a:rPr lang="zh-CN" altLang="en-US" sz="1600">
                <a:solidFill>
                  <a:srgbClr val="0070C0"/>
                </a:solidFill>
              </a:rPr>
              <a:t>groupId</a:t>
            </a:r>
            <a:r>
              <a:rPr lang="zh-CN" altLang="en-US" sz="1600"/>
              <a:t>&gt;com.alibaba.cloud&lt;/</a:t>
            </a:r>
            <a:r>
              <a:rPr lang="zh-CN" altLang="en-US" sz="1600">
                <a:solidFill>
                  <a:srgbClr val="0070C0"/>
                </a:solidFill>
              </a:rPr>
              <a:t>groupId</a:t>
            </a:r>
            <a:r>
              <a:rPr lang="zh-CN" altLang="en-US" sz="1600"/>
              <a:t>&gt;</a:t>
            </a:r>
            <a:endParaRPr lang="zh-CN" altLang="en-US" sz="1600"/>
          </a:p>
          <a:p>
            <a:r>
              <a:rPr lang="zh-CN" altLang="en-US" sz="1600"/>
              <a:t>        &lt;</a:t>
            </a:r>
            <a:r>
              <a:rPr lang="zh-CN" altLang="en-US" sz="1600">
                <a:solidFill>
                  <a:srgbClr val="0070C0"/>
                </a:solidFill>
              </a:rPr>
              <a:t>artifactId</a:t>
            </a:r>
            <a:r>
              <a:rPr lang="zh-CN" altLang="en-US" sz="1600"/>
              <a:t>&gt;spring-cloud-starter-alibaba-nacos-discovery&lt;/</a:t>
            </a:r>
            <a:r>
              <a:rPr lang="zh-CN" altLang="en-US" sz="1600">
                <a:solidFill>
                  <a:srgbClr val="0070C0"/>
                </a:solidFill>
              </a:rPr>
              <a:t>artifactId</a:t>
            </a:r>
            <a:r>
              <a:rPr lang="zh-CN" altLang="en-US" sz="1600"/>
              <a:t>&gt;</a:t>
            </a:r>
            <a:endParaRPr lang="zh-CN" altLang="en-US" sz="1600"/>
          </a:p>
          <a:p>
            <a:r>
              <a:rPr lang="zh-CN" altLang="en-US" sz="1600"/>
              <a:t> &lt;/</a:t>
            </a:r>
            <a:r>
              <a:rPr lang="zh-CN" altLang="en-US" sz="1600">
                <a:solidFill>
                  <a:srgbClr val="0070C0"/>
                </a:solidFill>
              </a:rPr>
              <a:t>dependency</a:t>
            </a:r>
            <a:r>
              <a:rPr lang="zh-CN" altLang="en-US" sz="1600"/>
              <a:t>&gt;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7653655" y="4370705"/>
            <a:ext cx="356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添加</a:t>
            </a:r>
            <a:r>
              <a:rPr lang="en-US" altLang="zh-CN"/>
              <a:t>alibaba-nacos-discovery</a:t>
            </a:r>
            <a:r>
              <a:rPr lang="zh-CN" altLang="en-US"/>
              <a:t>组件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7274560" y="3790315"/>
            <a:ext cx="379095" cy="5803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6456680" y="4441825"/>
            <a:ext cx="1090295" cy="825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9253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：创建第2个Module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-inventory</a:t>
            </a:r>
            <a:r>
              <a:rPr lang="zh-CN" altLang="en-US" dirty="0"/>
              <a:t>，库存微服务）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955" y="1983105"/>
            <a:ext cx="11564620" cy="3980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9253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：创建第2个Module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-inventory</a:t>
            </a:r>
            <a:r>
              <a:rPr lang="zh-CN" altLang="en-US" dirty="0"/>
              <a:t>，库存微服务）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085" y="1977390"/>
            <a:ext cx="10900410" cy="42576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9253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：创建第2个Module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-inventory</a:t>
            </a:r>
            <a:r>
              <a:rPr lang="zh-CN" altLang="en-US" dirty="0"/>
              <a:t>，库存微服务）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" y="1908810"/>
            <a:ext cx="11576050" cy="42443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9253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：创建第2个Module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-inventory</a:t>
            </a:r>
            <a:r>
              <a:rPr lang="zh-CN" altLang="en-US" dirty="0"/>
              <a:t>，库存微服务）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289483" y="6012526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启动</a:t>
            </a:r>
            <a:r>
              <a:rPr lang="en-US" altLang="zh-CN" dirty="0" err="1"/>
              <a:t>MsInventoryApplication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1989455"/>
            <a:ext cx="11256010" cy="38023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9253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创建项目spring-cloud-alibaba-demo</a:t>
            </a:r>
            <a:r>
              <a:rPr lang="zh-CN" altLang="en-US" dirty="0"/>
              <a:t>：创建第2个Module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 err="1"/>
              <a:t>ms</a:t>
            </a:r>
            <a:r>
              <a:rPr lang="en-US" altLang="zh-CN" dirty="0"/>
              <a:t>-inventory</a:t>
            </a:r>
            <a:r>
              <a:rPr lang="zh-CN" altLang="en-US" dirty="0"/>
              <a:t>，库存微服务）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2165985"/>
            <a:ext cx="10782300" cy="40487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5" y="1400407"/>
            <a:ext cx="10548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/>
              <a:t>创建项目spring-cloud-alibaba-demo</a:t>
            </a:r>
            <a:r>
              <a:rPr lang="zh-CN" altLang="en-US" dirty="0"/>
              <a:t>：访问</a:t>
            </a:r>
            <a:r>
              <a:rPr lang="en-US" altLang="zh-CN" dirty="0"/>
              <a:t>ms-order</a:t>
            </a:r>
            <a:r>
              <a:rPr lang="zh-CN" altLang="en-US" dirty="0"/>
              <a:t>服务的</a:t>
            </a:r>
            <a:r>
              <a:rPr lang="en-US" altLang="zh-CN" dirty="0"/>
              <a:t>/product/deduct/{product_uuid}/{num}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230" y="2738120"/>
            <a:ext cx="6718935" cy="223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8640" y="1938655"/>
            <a:ext cx="7338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http://127.0.0.1:6001/order/product/xxxx-yyyy-zzzz/99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58415" y="5162550"/>
            <a:ext cx="6062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可以看到</a:t>
            </a:r>
            <a:r>
              <a:rPr lang="en-US" altLang="zh-CN"/>
              <a:t>ms-order</a:t>
            </a:r>
            <a:r>
              <a:rPr lang="zh-CN" altLang="en-US"/>
              <a:t>服务又调用了</a:t>
            </a:r>
            <a:r>
              <a:rPr lang="en-US" altLang="zh-CN"/>
              <a:t>ms-inventory</a:t>
            </a:r>
            <a:r>
              <a:rPr lang="zh-CN" altLang="en-US"/>
              <a:t>服务中的接口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" y="2383790"/>
            <a:ext cx="5957570" cy="32734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705" y="1747520"/>
            <a:ext cx="6521450" cy="45459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服务注册与发现（Nacos）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4" y="1215671"/>
            <a:ext cx="118554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hlinkClick r:id="rId1" action="ppaction://hlinkfile"/>
              </a:rPr>
              <a:t>Nacos</a:t>
            </a:r>
            <a:r>
              <a:rPr lang="zh-CN" altLang="en-US" b="1" dirty="0">
                <a:hlinkClick r:id="rId1" action="ppaction://hlinkfile"/>
              </a:rPr>
              <a:t>控制台手册 https://nacos.io/zh-cn/docs/console-guide.html</a:t>
            </a:r>
            <a:endParaRPr lang="zh-CN" alt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407035" y="1889760"/>
            <a:ext cx="1130744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服务流量权重支持及流量保护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Nacos 为用户提供了流量权重控制的能力，同时开放了服务流量的阈值保护，以帮助用户更好的保护服务服务提供者集群不被意外打垮。如下图所以，可以点击实例的编辑按钮，修改实例的权重。如果想增加实例的流量，可以将权重调大，如果不想实例接收流量，则可以将权重设为0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010" y="3220085"/>
            <a:ext cx="4229735" cy="35629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服务注册与发现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08950"/>
            <a:ext cx="11662611" cy="5169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微服务数量众多且相互之间存在复杂的依赖关系，为了使微服务架构能高效、稳定正确运行，可以提炼出一些基础组件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服务注册与发现</a:t>
            </a:r>
            <a:r>
              <a:rPr lang="zh-CN" altLang="en-US" sz="2000" dirty="0">
                <a:latin typeface="+mn-ea"/>
              </a:rPr>
              <a:t>：当有大量的微服务时，如何找到彼此？需要一个独立的组件来管理服务实例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服务调用</a:t>
            </a:r>
            <a:r>
              <a:rPr lang="zh-CN" altLang="en-US" sz="2000" dirty="0">
                <a:latin typeface="+mn-ea"/>
                <a:sym typeface="+mn-ea"/>
              </a:rPr>
              <a:t>：</a:t>
            </a:r>
            <a:r>
              <a:rPr lang="en-US" altLang="zh-CN" sz="2000" dirty="0" err="1">
                <a:latin typeface="+mn-ea"/>
                <a:sym typeface="+mn-ea"/>
              </a:rPr>
              <a:t>OpenFeign</a:t>
            </a:r>
            <a:r>
              <a:rPr lang="zh-CN" altLang="en-US" sz="2000" dirty="0">
                <a:latin typeface="+mn-ea"/>
                <a:sym typeface="+mn-ea"/>
              </a:rPr>
              <a:t>声明式</a:t>
            </a:r>
            <a:r>
              <a:rPr lang="en-US" altLang="zh-CN" sz="2000" dirty="0">
                <a:latin typeface="+mn-ea"/>
                <a:sym typeface="+mn-ea"/>
              </a:rPr>
              <a:t>REST</a:t>
            </a:r>
            <a:r>
              <a:rPr lang="zh-CN" altLang="en-US" sz="2000" dirty="0">
                <a:latin typeface="+mn-ea"/>
                <a:sym typeface="+mn-ea"/>
              </a:rPr>
              <a:t>调用，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Dubbo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 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RPC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等</a:t>
            </a:r>
            <a:endParaRPr lang="zh-CN" altLang="en-US" sz="2000" dirty="0">
              <a:latin typeface="+mn-ea"/>
              <a:ea typeface="+mn-ea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配置中心</a:t>
            </a:r>
            <a:r>
              <a:rPr lang="zh-CN" altLang="en-US" sz="2000" dirty="0">
                <a:latin typeface="+mn-ea"/>
                <a:sym typeface="+mn-ea"/>
              </a:rPr>
              <a:t>：方便对微服务进行集中化配置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服务容错（保护）</a:t>
            </a:r>
            <a:r>
              <a:rPr lang="zh-CN" altLang="en-US" sz="2000" dirty="0">
                <a:latin typeface="+mn-ea"/>
                <a:sym typeface="+mn-ea"/>
              </a:rPr>
              <a:t>：断路器，服务降级和限速，微服务的自我保护能力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负载均衡与路由网关</a:t>
            </a:r>
            <a:r>
              <a:rPr lang="zh-CN" altLang="en-US" sz="2000" dirty="0">
                <a:latin typeface="+mn-ea"/>
              </a:rPr>
              <a:t>：请求到来时，确定有哪一个节点进行请求响应，还具备访问控制、日志记录、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服务适配、请求管理等功能</a:t>
            </a:r>
            <a:endParaRPr lang="en-US" altLang="zh-CN" sz="20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链路跟踪</a:t>
            </a:r>
            <a:r>
              <a:rPr lang="zh-CN" altLang="en-US" sz="2000" dirty="0">
                <a:latin typeface="+mn-ea"/>
              </a:rPr>
              <a:t>：跟踪业务请求的调用链路</a:t>
            </a:r>
            <a:endParaRPr lang="en-US" altLang="zh-CN" sz="20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安全</a:t>
            </a:r>
            <a:r>
              <a:rPr lang="zh-CN" altLang="en-US" sz="2000" dirty="0">
                <a:latin typeface="+mn-ea"/>
              </a:rPr>
              <a:t>：安全与认证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服务运维监控</a:t>
            </a:r>
            <a:r>
              <a:rPr lang="zh-CN" altLang="en-US" sz="2000" dirty="0">
                <a:latin typeface="+mn-ea"/>
              </a:rPr>
              <a:t>：</a:t>
            </a:r>
            <a:r>
              <a:rPr lang="en-US" altLang="zh-CN" sz="2000" dirty="0">
                <a:latin typeface="+mn-ea"/>
              </a:rPr>
              <a:t>Spring Boot Admin</a:t>
            </a:r>
            <a:endParaRPr lang="en-US" altLang="zh-CN" sz="2000" b="1" dirty="0">
              <a:latin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93960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390" y="1343045"/>
            <a:ext cx="11527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err="1"/>
              <a:t>RestTemplate</a:t>
            </a:r>
            <a:r>
              <a:rPr lang="zh-CN" altLang="en-US" sz="2000" dirty="0"/>
              <a:t>是</a:t>
            </a:r>
            <a:r>
              <a:rPr lang="en-US" altLang="zh-CN" sz="2000" dirty="0"/>
              <a:t>Spring</a:t>
            </a:r>
            <a:r>
              <a:rPr lang="zh-CN" altLang="en-US" sz="2000" dirty="0"/>
              <a:t>提供的用于访问</a:t>
            </a:r>
            <a:r>
              <a:rPr lang="en-US" altLang="zh-CN" sz="2000" dirty="0"/>
              <a:t>Rest</a:t>
            </a:r>
            <a:r>
              <a:rPr lang="zh-CN" altLang="en-US" sz="2000" dirty="0"/>
              <a:t>服务的客户端，简化了与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服务的通信，并满足</a:t>
            </a:r>
            <a:r>
              <a:rPr lang="en-US" altLang="zh-CN" sz="2000" dirty="0" err="1"/>
              <a:t>RestFul</a:t>
            </a:r>
            <a:r>
              <a:rPr lang="zh-CN" altLang="en-US" sz="2000" dirty="0"/>
              <a:t>原则。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70" y="2593975"/>
            <a:ext cx="9799955" cy="3432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505" r="21774"/>
          <a:stretch>
            <a:fillRect/>
          </a:stretch>
        </p:blipFill>
        <p:spPr>
          <a:xfrm>
            <a:off x="7900035" y="2047875"/>
            <a:ext cx="3993515" cy="34004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89820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6390" y="1320185"/>
            <a:ext cx="11527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 err="1"/>
              <a:t>RestTemplate</a:t>
            </a:r>
            <a:r>
              <a:rPr lang="zh-CN" altLang="en-US" sz="2000" dirty="0"/>
              <a:t>是</a:t>
            </a:r>
            <a:r>
              <a:rPr lang="en-US" altLang="zh-CN" sz="2000" dirty="0"/>
              <a:t>Spring</a:t>
            </a:r>
            <a:r>
              <a:rPr lang="zh-CN" altLang="en-US" sz="2000" dirty="0"/>
              <a:t>提供的用于访问</a:t>
            </a:r>
            <a:r>
              <a:rPr lang="en-US" altLang="zh-CN" sz="2000" dirty="0"/>
              <a:t>Rest</a:t>
            </a:r>
            <a:r>
              <a:rPr lang="zh-CN" altLang="en-US" sz="2000" dirty="0"/>
              <a:t>服务的客户端，简化了与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服务的通信，并满足</a:t>
            </a:r>
            <a:r>
              <a:rPr lang="en-US" altLang="zh-CN" sz="2000" dirty="0" err="1"/>
              <a:t>RestFul</a:t>
            </a:r>
            <a:r>
              <a:rPr lang="zh-CN" altLang="en-US" sz="2000" dirty="0"/>
              <a:t>原则。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401" y="1966933"/>
            <a:ext cx="6299443" cy="445986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106635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4" y="1187731"/>
            <a:ext cx="11855451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在</a:t>
            </a:r>
            <a:r>
              <a:rPr lang="en-US" altLang="zh-CN" b="1" dirty="0" smtClean="0"/>
              <a:t>Spring Cloud</a:t>
            </a:r>
            <a:r>
              <a:rPr lang="zh-CN" altLang="en-US" b="1" dirty="0" smtClean="0"/>
              <a:t>中微服务之间的调用主要是</a:t>
            </a:r>
            <a:r>
              <a:rPr lang="en-US" altLang="zh-CN" b="1" dirty="0" smtClean="0"/>
              <a:t>Ribbon/LoadBalancer</a:t>
            </a:r>
            <a:r>
              <a:rPr lang="zh-CN" altLang="en-US" b="1" dirty="0" smtClean="0"/>
              <a:t>和</a:t>
            </a:r>
            <a:r>
              <a:rPr lang="en-US" altLang="zh-CN" b="1" dirty="0" err="1" smtClean="0"/>
              <a:t>OpenFeign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 Spring Cloud Ribbon</a:t>
            </a:r>
            <a:r>
              <a:rPr lang="zh-CN" altLang="en-US" dirty="0" smtClean="0"/>
              <a:t>是一个</a:t>
            </a:r>
            <a:r>
              <a:rPr lang="zh-CN" altLang="en-US" dirty="0" smtClean="0">
                <a:solidFill>
                  <a:srgbClr val="FF0000"/>
                </a:solidFill>
              </a:rPr>
              <a:t>客户端负载均衡</a:t>
            </a:r>
            <a:r>
              <a:rPr lang="zh-CN" altLang="en-US" dirty="0" smtClean="0"/>
              <a:t>工具，支持 HTTP、TCP、UDP 等多种协议。客户端通过内嵌的“代理”，将请求转发到后端的多个服务，比服务器端负载均衡拥有更好的性能。</a:t>
            </a:r>
            <a:r>
              <a:rPr lang="zh-CN" altLang="en-US">
                <a:sym typeface="+mn-ea"/>
              </a:rPr>
              <a:t>springcloud官方推荐使用</a:t>
            </a:r>
            <a:r>
              <a:rPr lang="en-US" altLang="zh-CN">
                <a:sym typeface="+mn-ea"/>
              </a:rPr>
              <a:t>L</a:t>
            </a:r>
            <a:r>
              <a:rPr lang="zh-CN" altLang="en-US">
                <a:sym typeface="+mn-ea"/>
              </a:rPr>
              <a:t>oad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alancer来代替</a:t>
            </a:r>
            <a:r>
              <a:rPr lang="en-US" altLang="zh-CN">
                <a:sym typeface="+mn-ea"/>
              </a:rPr>
              <a:t>Ri</a:t>
            </a:r>
            <a:r>
              <a:rPr lang="zh-CN" altLang="en-US">
                <a:sym typeface="+mn-ea"/>
              </a:rPr>
              <a:t>bbon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0" y="2976245"/>
            <a:ext cx="6830695" cy="38449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89458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4" y="1215671"/>
            <a:ext cx="11855451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在</a:t>
            </a:r>
            <a:r>
              <a:rPr lang="en-US" altLang="zh-CN" b="1" dirty="0" smtClean="0"/>
              <a:t>Spring Cloud</a:t>
            </a:r>
            <a:r>
              <a:rPr lang="zh-CN" altLang="en-US" b="1" dirty="0" smtClean="0"/>
              <a:t>中微服务之间的调用主要是</a:t>
            </a:r>
            <a:r>
              <a:rPr lang="en-US" altLang="zh-CN" b="1" dirty="0" smtClean="0"/>
              <a:t>Ribbon</a:t>
            </a:r>
            <a:r>
              <a:rPr lang="zh-CN" altLang="en-US" b="1" dirty="0" smtClean="0"/>
              <a:t>和</a:t>
            </a:r>
            <a:r>
              <a:rPr lang="en-US" altLang="zh-CN" b="1" dirty="0" err="1" smtClean="0"/>
              <a:t>OpenFeign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544830" y="5371465"/>
            <a:ext cx="109601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创建一个配置类，创建</a:t>
            </a:r>
            <a:r>
              <a:rPr lang="en-US" altLang="zh-CN" dirty="0" err="1" smtClean="0">
                <a:solidFill>
                  <a:srgbClr val="FF0000"/>
                </a:solidFill>
              </a:rPr>
              <a:t>RestTemplate</a:t>
            </a:r>
            <a:r>
              <a:rPr lang="zh-CN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CN" dirty="0" smtClean="0">
                <a:solidFill>
                  <a:srgbClr val="FF0000"/>
                </a:solidFill>
              </a:rPr>
              <a:t>Bean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smtClean="0"/>
              <a:t>@</a:t>
            </a:r>
            <a:r>
              <a:rPr lang="en-US" altLang="zh-CN" dirty="0" err="1" smtClean="0"/>
              <a:t>LoadBalanced</a:t>
            </a:r>
            <a:r>
              <a:rPr lang="zh-CN" altLang="en-US" dirty="0" smtClean="0"/>
              <a:t>，声明 RestTemplate Bean 被配置使用 Spring Cloud LoadBalancerClient（负载均衡客户端），实现在请求目标服务时，能够进行负载均衡。</a:t>
            </a:r>
            <a:endParaRPr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2413000"/>
            <a:ext cx="11362690" cy="26504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89338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4" y="1215671"/>
            <a:ext cx="11855451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在</a:t>
            </a:r>
            <a:r>
              <a:rPr lang="en-US" altLang="zh-CN" b="1" dirty="0" smtClean="0"/>
              <a:t>Spring Cloud</a:t>
            </a:r>
            <a:r>
              <a:rPr lang="zh-CN" altLang="en-US" b="1" dirty="0" smtClean="0"/>
              <a:t>中微服务之间的调用主要是</a:t>
            </a:r>
            <a:r>
              <a:rPr lang="en-US" altLang="zh-CN" b="1" dirty="0" smtClean="0"/>
              <a:t>Ribbon</a:t>
            </a:r>
            <a:r>
              <a:rPr lang="zh-CN" altLang="en-US" b="1" dirty="0" smtClean="0"/>
              <a:t>和</a:t>
            </a:r>
            <a:r>
              <a:rPr lang="en-US" altLang="zh-CN" b="1" dirty="0" err="1" smtClean="0"/>
              <a:t>OpenFeign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325182" y="6319319"/>
            <a:ext cx="691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使用服务名对服务接口进行调用，</a:t>
            </a:r>
            <a:r>
              <a:rPr lang="en-US" altLang="zh-CN" dirty="0" smtClean="0"/>
              <a:t>Ribbon</a:t>
            </a:r>
            <a:r>
              <a:rPr lang="zh-CN" altLang="en-US" dirty="0" smtClean="0"/>
              <a:t>自动选择对应的服务实例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" y="1912620"/>
            <a:ext cx="11127105" cy="4216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96558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4" y="1187731"/>
            <a:ext cx="11855451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在</a:t>
            </a:r>
            <a:r>
              <a:rPr lang="en-US" altLang="zh-CN" b="1" dirty="0" smtClean="0"/>
              <a:t>Spring Cloud</a:t>
            </a:r>
            <a:r>
              <a:rPr lang="zh-CN" altLang="en-US" b="1" dirty="0" smtClean="0"/>
              <a:t>中微服务之间的调用主要是</a:t>
            </a:r>
            <a:r>
              <a:rPr lang="en-US" altLang="zh-CN" b="1" dirty="0" smtClean="0"/>
              <a:t>Ribbon</a:t>
            </a:r>
            <a:r>
              <a:rPr lang="zh-CN" altLang="en-US" b="1" dirty="0" smtClean="0"/>
              <a:t>和</a:t>
            </a:r>
            <a:r>
              <a:rPr lang="en-US" altLang="zh-CN" b="1" dirty="0" err="1" smtClean="0"/>
              <a:t>OpenFeign</a:t>
            </a:r>
            <a:endParaRPr lang="en-US" altLang="zh-CN" b="1" dirty="0" err="1" smtClean="0"/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Ribbon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支持多种负载均衡策略</a:t>
            </a:r>
            <a:endParaRPr lang="zh-CN" altLang="en-US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线性轮询策略（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Round Robin Rule)</a:t>
            </a:r>
            <a:endParaRPr lang="en-US" altLang="zh-CN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加权响应时间策略（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Weighted Response TimeRule)</a:t>
            </a:r>
            <a:endParaRPr lang="en-US" altLang="zh-CN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随机策略（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Random Rule)</a:t>
            </a:r>
            <a:endParaRPr lang="en-US" altLang="zh-CN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最空闲策略（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Best Available Rule)</a:t>
            </a:r>
            <a:endParaRPr lang="en-US" altLang="zh-CN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区域感知轮询策略（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Zone Avoidance Rule)</a:t>
            </a:r>
            <a:endParaRPr lang="en-US" altLang="zh-CN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可用性过滤策略 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(Availability Filtering Rule)</a:t>
            </a:r>
            <a:endParaRPr lang="en-US" altLang="zh-CN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95738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4" y="1215671"/>
            <a:ext cx="1185545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在</a:t>
            </a:r>
            <a:r>
              <a:rPr lang="en-US" altLang="zh-CN" b="1" dirty="0" smtClean="0"/>
              <a:t>Spring Cloud</a:t>
            </a:r>
            <a:r>
              <a:rPr lang="zh-CN" altLang="en-US" b="1" dirty="0" smtClean="0"/>
              <a:t>中微服务之间的调用主要是</a:t>
            </a:r>
            <a:r>
              <a:rPr lang="en-US" altLang="zh-CN" b="1" dirty="0" smtClean="0"/>
              <a:t>Ribbon</a:t>
            </a:r>
            <a:r>
              <a:rPr lang="zh-CN" altLang="en-US" b="1" dirty="0" smtClean="0"/>
              <a:t>和</a:t>
            </a:r>
            <a:r>
              <a:rPr lang="en-US" altLang="zh-CN" b="1" dirty="0" err="1" smtClean="0"/>
              <a:t>OpenFeign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OpenFeign</a:t>
            </a:r>
            <a:r>
              <a:rPr lang="zh-CN" altLang="en-US" dirty="0" smtClean="0"/>
              <a:t>提供了声明式的</a:t>
            </a:r>
            <a:r>
              <a:rPr lang="en-US" altLang="zh-CN" dirty="0" smtClean="0"/>
              <a:t>Web Service</a:t>
            </a:r>
            <a:r>
              <a:rPr lang="zh-CN" altLang="en-US" dirty="0" smtClean="0"/>
              <a:t>调用，使得编写</a:t>
            </a:r>
            <a:r>
              <a:rPr lang="en-US" altLang="zh-CN" dirty="0" smtClean="0"/>
              <a:t>Web Service</a:t>
            </a:r>
            <a:r>
              <a:rPr lang="zh-CN" altLang="en-US" dirty="0" smtClean="0"/>
              <a:t>客户端更加容易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步：在调用方</a:t>
            </a:r>
            <a:r>
              <a:rPr lang="en-US" altLang="zh-CN" dirty="0" smtClean="0"/>
              <a:t>POM</a:t>
            </a:r>
            <a:r>
              <a:rPr lang="zh-CN" altLang="en-US" dirty="0" smtClean="0"/>
              <a:t>中引入</a:t>
            </a:r>
            <a:r>
              <a:rPr lang="en-US" altLang="zh-CN" dirty="0" err="1" smtClean="0"/>
              <a:t>OpenFeign</a:t>
            </a:r>
            <a:r>
              <a:rPr lang="zh-CN" altLang="en-US" dirty="0" smtClean="0"/>
              <a:t>依赖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355" y="2936875"/>
            <a:ext cx="8458835" cy="1955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90955" y="5276215"/>
            <a:ext cx="93065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注意版本兼容性问题，高版本的</a:t>
            </a:r>
            <a:r>
              <a:rPr lang="en-US" altLang="zh-CN"/>
              <a:t>openfeign</a:t>
            </a:r>
            <a:r>
              <a:rPr lang="zh-CN" altLang="en-US"/>
              <a:t>已经从</a:t>
            </a:r>
            <a:r>
              <a:rPr lang="en-US" altLang="zh-CN"/>
              <a:t>Ribbon</a:t>
            </a:r>
            <a:r>
              <a:rPr lang="zh-CN" altLang="en-US"/>
              <a:t>升级到</a:t>
            </a:r>
            <a:r>
              <a:rPr lang="en-US" altLang="zh-CN"/>
              <a:t>LoadBalancer</a:t>
            </a:r>
            <a:r>
              <a:rPr lang="zh-CN" altLang="en-US"/>
              <a:t>。但</a:t>
            </a:r>
            <a:r>
              <a:rPr lang="en-US" altLang="zh-CN"/>
              <a:t>alibaba-nacos-discovery</a:t>
            </a:r>
            <a:r>
              <a:rPr lang="zh-CN" altLang="en-US"/>
              <a:t>的非最新版本还依赖</a:t>
            </a:r>
            <a:r>
              <a:rPr lang="en-US" altLang="zh-CN"/>
              <a:t>Ribbon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91706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4" y="1215671"/>
            <a:ext cx="1185545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在</a:t>
            </a:r>
            <a:r>
              <a:rPr lang="en-US" altLang="zh-CN" b="1" dirty="0" smtClean="0"/>
              <a:t>Spring Cloud</a:t>
            </a:r>
            <a:r>
              <a:rPr lang="zh-CN" altLang="en-US" b="1" dirty="0" smtClean="0"/>
              <a:t>中微服务之间的调用主要是</a:t>
            </a:r>
            <a:r>
              <a:rPr lang="en-US" altLang="zh-CN" b="1" dirty="0" smtClean="0"/>
              <a:t>Ribbon</a:t>
            </a:r>
            <a:r>
              <a:rPr lang="zh-CN" altLang="en-US" b="1" dirty="0" smtClean="0"/>
              <a:t>和</a:t>
            </a:r>
            <a:r>
              <a:rPr lang="en-US" altLang="zh-CN" b="1" dirty="0" err="1" smtClean="0"/>
              <a:t>OpenFeign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ym typeface="+mn-ea"/>
              </a:rPr>
              <a:t>OpenFeign</a:t>
            </a:r>
            <a:r>
              <a:rPr lang="zh-CN" altLang="en-US" dirty="0" smtClean="0">
                <a:sym typeface="+mn-ea"/>
              </a:rPr>
              <a:t>提供了声明式的</a:t>
            </a:r>
            <a:r>
              <a:rPr lang="en-US" altLang="zh-CN" dirty="0" smtClean="0">
                <a:sym typeface="+mn-ea"/>
              </a:rPr>
              <a:t>Web Service</a:t>
            </a:r>
            <a:r>
              <a:rPr lang="zh-CN" altLang="en-US" dirty="0" smtClean="0">
                <a:sym typeface="+mn-ea"/>
              </a:rPr>
              <a:t>调用，使得编写</a:t>
            </a:r>
            <a:r>
              <a:rPr lang="en-US" altLang="zh-CN" dirty="0" smtClean="0">
                <a:sym typeface="+mn-ea"/>
              </a:rPr>
              <a:t>Web Service</a:t>
            </a:r>
            <a:r>
              <a:rPr lang="zh-CN" altLang="en-US" dirty="0" smtClean="0">
                <a:sym typeface="+mn-ea"/>
              </a:rPr>
              <a:t>客户端更加容易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步：在调用方编写一个关于服务调用的接口，表明调用的服务名称、接口地址以及返回值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" y="2660650"/>
            <a:ext cx="11303635" cy="35229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91116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4" y="1215671"/>
            <a:ext cx="1185545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在</a:t>
            </a:r>
            <a:r>
              <a:rPr lang="en-US" altLang="zh-CN" b="1" dirty="0" smtClean="0"/>
              <a:t>Spring Cloud</a:t>
            </a:r>
            <a:r>
              <a:rPr lang="zh-CN" altLang="en-US" b="1" dirty="0" smtClean="0"/>
              <a:t>中微服务之间的调用主要是</a:t>
            </a:r>
            <a:r>
              <a:rPr lang="en-US" altLang="zh-CN" b="1" dirty="0" smtClean="0"/>
              <a:t>Ribbon</a:t>
            </a:r>
            <a:r>
              <a:rPr lang="zh-CN" altLang="en-US" b="1" dirty="0" smtClean="0"/>
              <a:t>和</a:t>
            </a:r>
            <a:r>
              <a:rPr lang="en-US" altLang="zh-CN" b="1" dirty="0" err="1" smtClean="0"/>
              <a:t>OpenFeign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ym typeface="+mn-ea"/>
              </a:rPr>
              <a:t>OpenFeign</a:t>
            </a:r>
            <a:r>
              <a:rPr lang="zh-CN" altLang="en-US" dirty="0" smtClean="0">
                <a:sym typeface="+mn-ea"/>
              </a:rPr>
              <a:t>提供了声明式的</a:t>
            </a:r>
            <a:r>
              <a:rPr lang="en-US" altLang="zh-CN" dirty="0" smtClean="0">
                <a:sym typeface="+mn-ea"/>
              </a:rPr>
              <a:t>Web Service</a:t>
            </a:r>
            <a:r>
              <a:rPr lang="zh-CN" altLang="en-US" dirty="0" smtClean="0">
                <a:sym typeface="+mn-ea"/>
              </a:rPr>
              <a:t>调用，使得编写</a:t>
            </a:r>
            <a:r>
              <a:rPr lang="en-US" altLang="zh-CN" dirty="0" smtClean="0">
                <a:sym typeface="+mn-ea"/>
              </a:rPr>
              <a:t>Web Service</a:t>
            </a:r>
            <a:r>
              <a:rPr lang="zh-CN" altLang="en-US" dirty="0" smtClean="0">
                <a:sym typeface="+mn-ea"/>
              </a:rPr>
              <a:t>客户端更加容易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步：依赖注入，直接使用该接口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870" y="2553335"/>
            <a:ext cx="9514840" cy="40773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93840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4" y="1215671"/>
            <a:ext cx="1185545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在</a:t>
            </a:r>
            <a:r>
              <a:rPr lang="en-US" altLang="zh-CN" b="1" dirty="0" smtClean="0"/>
              <a:t>Spring Cloud</a:t>
            </a:r>
            <a:r>
              <a:rPr lang="zh-CN" altLang="en-US" b="1" dirty="0" smtClean="0"/>
              <a:t>中微服务之间的调用主要是</a:t>
            </a:r>
            <a:r>
              <a:rPr lang="en-US" altLang="zh-CN" b="1" dirty="0" smtClean="0"/>
              <a:t>Ribbon</a:t>
            </a:r>
            <a:r>
              <a:rPr lang="zh-CN" altLang="en-US" b="1" dirty="0" smtClean="0"/>
              <a:t>和</a:t>
            </a:r>
            <a:r>
              <a:rPr lang="en-US" altLang="zh-CN" b="1" dirty="0" err="1" smtClean="0"/>
              <a:t>OpenFeign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ym typeface="+mn-ea"/>
              </a:rPr>
              <a:t>OpenFeign</a:t>
            </a:r>
            <a:r>
              <a:rPr lang="zh-CN" altLang="en-US" dirty="0" smtClean="0">
                <a:sym typeface="+mn-ea"/>
              </a:rPr>
              <a:t>提供了声明式的</a:t>
            </a:r>
            <a:r>
              <a:rPr lang="en-US" altLang="zh-CN" dirty="0" smtClean="0">
                <a:sym typeface="+mn-ea"/>
              </a:rPr>
              <a:t>Web Service</a:t>
            </a:r>
            <a:r>
              <a:rPr lang="zh-CN" altLang="en-US" dirty="0" smtClean="0">
                <a:sym typeface="+mn-ea"/>
              </a:rPr>
              <a:t>调用，使得编写</a:t>
            </a:r>
            <a:r>
              <a:rPr lang="en-US" altLang="zh-CN" dirty="0" smtClean="0">
                <a:sym typeface="+mn-ea"/>
              </a:rPr>
              <a:t>Web Service</a:t>
            </a:r>
            <a:r>
              <a:rPr lang="zh-CN" altLang="en-US" dirty="0" smtClean="0">
                <a:sym typeface="+mn-ea"/>
              </a:rPr>
              <a:t>客户端更加容易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步：在应用入口，增加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EnableFeignClients</a:t>
            </a:r>
            <a:r>
              <a:rPr lang="zh-CN" altLang="en-US" dirty="0" smtClean="0"/>
              <a:t>，框架会自动注入调用接口的实现</a:t>
            </a:r>
            <a:r>
              <a:rPr lang="en-US" altLang="zh-CN" dirty="0" smtClean="0"/>
              <a:t>Bean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80" y="2598420"/>
            <a:ext cx="10922635" cy="3987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服务注册与发现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388941" y="1247460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90" y="1247460"/>
            <a:ext cx="11460128" cy="5011717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382934" y="1529117"/>
            <a:ext cx="146756" cy="12417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49825" y="2697521"/>
            <a:ext cx="146756" cy="12417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840137" y="3668363"/>
            <a:ext cx="146756" cy="12417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33733" y="5406853"/>
            <a:ext cx="146756" cy="12417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261552" y="1478315"/>
            <a:ext cx="146756" cy="12417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742264" y="2347564"/>
            <a:ext cx="146756" cy="12417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939609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8274" y="1215671"/>
            <a:ext cx="1185545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在</a:t>
            </a:r>
            <a:r>
              <a:rPr lang="en-US" altLang="zh-CN" b="1" dirty="0" smtClean="0"/>
              <a:t>Spring Cloud</a:t>
            </a:r>
            <a:r>
              <a:rPr lang="zh-CN" altLang="en-US" b="1" dirty="0" smtClean="0"/>
              <a:t>中微服务之间的调用主要是</a:t>
            </a:r>
            <a:r>
              <a:rPr lang="en-US" altLang="zh-CN" b="1" dirty="0" smtClean="0"/>
              <a:t>Ribbon</a:t>
            </a:r>
            <a:r>
              <a:rPr lang="zh-CN" altLang="en-US" b="1" dirty="0" smtClean="0"/>
              <a:t>和</a:t>
            </a:r>
            <a:r>
              <a:rPr lang="en-US" altLang="zh-CN" b="1" dirty="0" err="1" smtClean="0"/>
              <a:t>OpenFeign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ym typeface="+mn-ea"/>
              </a:rPr>
              <a:t>OpenFeign</a:t>
            </a:r>
            <a:r>
              <a:rPr lang="zh-CN" altLang="en-US" dirty="0" smtClean="0">
                <a:sym typeface="+mn-ea"/>
              </a:rPr>
              <a:t>提供了声明式的</a:t>
            </a:r>
            <a:r>
              <a:rPr lang="en-US" altLang="zh-CN" dirty="0" smtClean="0">
                <a:sym typeface="+mn-ea"/>
              </a:rPr>
              <a:t>Web Service</a:t>
            </a:r>
            <a:r>
              <a:rPr lang="zh-CN" altLang="en-US" dirty="0" smtClean="0">
                <a:sym typeface="+mn-ea"/>
              </a:rPr>
              <a:t>调用，使得编写</a:t>
            </a:r>
            <a:r>
              <a:rPr lang="en-US" altLang="zh-CN" dirty="0" smtClean="0">
                <a:sym typeface="+mn-ea"/>
              </a:rPr>
              <a:t>Web Service</a:t>
            </a:r>
            <a:r>
              <a:rPr lang="zh-CN" altLang="en-US" dirty="0" smtClean="0">
                <a:sym typeface="+mn-ea"/>
              </a:rPr>
              <a:t>客户端更加容易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步：重启并进行调用实验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9865" y="3068955"/>
            <a:ext cx="6731635" cy="1549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89573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8.2  服务调用（Ribbon/LoadBalancer与OpenFeign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145" y="1355090"/>
            <a:ext cx="7501255" cy="49904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：创建第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Module </a:t>
            </a:r>
            <a:r>
              <a:rPr lang="zh-CN" altLang="en-US" dirty="0"/>
              <a:t>（</a:t>
            </a:r>
            <a:r>
              <a:rPr lang="en-US" altLang="zh-CN" dirty="0"/>
              <a:t>config-client-demo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5755" y="1871345"/>
            <a:ext cx="5902960" cy="49866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：创建第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Module </a:t>
            </a:r>
            <a:r>
              <a:rPr lang="zh-CN" altLang="en-US" dirty="0"/>
              <a:t>（</a:t>
            </a:r>
            <a:r>
              <a:rPr lang="en-US" altLang="zh-CN" dirty="0"/>
              <a:t>config-client-demo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655" y="1896745"/>
            <a:ext cx="5678170" cy="4775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72735" y="3970655"/>
            <a:ext cx="68192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&lt;dependency&gt;</a:t>
            </a:r>
            <a:endParaRPr lang="zh-CN" altLang="en-US" sz="1600"/>
          </a:p>
          <a:p>
            <a:r>
              <a:rPr lang="zh-CN" altLang="en-US" sz="1600"/>
              <a:t>       &lt;groupId&gt;com.alibaba.cloud&lt;/groupId&gt;</a:t>
            </a:r>
            <a:endParaRPr lang="zh-CN" altLang="en-US" sz="1600"/>
          </a:p>
          <a:p>
            <a:r>
              <a:rPr lang="zh-CN" altLang="en-US" sz="1600"/>
              <a:t>       &lt;artifactId&gt;spring-cloud-starter-alibaba-nacos-config&lt;/artifactId&gt;</a:t>
            </a:r>
            <a:endParaRPr lang="zh-CN" altLang="en-US" sz="1600"/>
          </a:p>
          <a:p>
            <a:r>
              <a:rPr lang="zh-CN" altLang="en-US" sz="1600"/>
              <a:t>&lt;/dependency&gt;</a:t>
            </a:r>
            <a:endParaRPr lang="zh-CN" altLang="en-US" sz="1600"/>
          </a:p>
        </p:txBody>
      </p:sp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：创建第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Module </a:t>
            </a:r>
            <a:r>
              <a:rPr lang="zh-CN" altLang="en-US" dirty="0"/>
              <a:t>（</a:t>
            </a:r>
            <a:r>
              <a:rPr lang="en-US" altLang="zh-CN" dirty="0">
                <a:sym typeface="+mn-ea"/>
              </a:rPr>
              <a:t>config-client-demo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974850"/>
            <a:ext cx="11795125" cy="41579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96365" y="6350635"/>
            <a:ext cx="979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bootstrap.properties</a:t>
            </a:r>
            <a:r>
              <a:rPr lang="zh-CN" altLang="en-US"/>
              <a:t>配置文件  优先于 </a:t>
            </a:r>
            <a:r>
              <a:rPr lang="en-US" altLang="zh-CN"/>
              <a:t>application.properties ,用于从额外的资源来加载配置信息 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创建第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zh-CN" dirty="0">
                <a:sym typeface="+mn-ea"/>
              </a:rPr>
              <a:t>Module 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config-client-demo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" y="1852930"/>
            <a:ext cx="9596120" cy="47656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7370" y="2200275"/>
            <a:ext cx="8278495" cy="4368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创建第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zh-CN" dirty="0">
                <a:sym typeface="+mn-ea"/>
              </a:rPr>
              <a:t>Module 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config-client-demo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407025" y="1768475"/>
            <a:ext cx="64420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@RefreshScope </a:t>
            </a:r>
            <a:r>
              <a:rPr lang="zh-CN" altLang="en-US"/>
              <a:t>实现对象属性的的动态更新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8341360" y="3399155"/>
            <a:ext cx="876300" cy="5689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217660" y="303085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可以从配置中心获取属性值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创建第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zh-CN" dirty="0">
                <a:sym typeface="+mn-ea"/>
              </a:rPr>
              <a:t>Module 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config-client-demo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1989455"/>
            <a:ext cx="10995660" cy="39852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创建第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zh-CN" dirty="0">
                <a:sym typeface="+mn-ea"/>
              </a:rPr>
              <a:t>Module 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config-client-demo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6415" y="1859280"/>
            <a:ext cx="8289925" cy="46088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创建第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zh-CN" dirty="0">
                <a:sym typeface="+mn-ea"/>
              </a:rPr>
              <a:t>Module 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config-client-demo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1990090"/>
            <a:ext cx="11541125" cy="45059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服务注册与发现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3005" y="968375"/>
            <a:ext cx="9537700" cy="56159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5460" y="1816100"/>
            <a:ext cx="2939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 action="ppaction://hlinkfile"/>
              </a:rPr>
              <a:t>https://www.herodotus.cn/</a:t>
            </a:r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6498379" y="1943137"/>
            <a:ext cx="146756" cy="12417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598199" y="3603662"/>
            <a:ext cx="146756" cy="12417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452659" y="3714152"/>
            <a:ext cx="146756" cy="12417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249969" y="3651287"/>
            <a:ext cx="146756" cy="12417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52659" y="3421417"/>
            <a:ext cx="146756" cy="12417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创建第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zh-CN" dirty="0">
                <a:sym typeface="+mn-ea"/>
              </a:rPr>
              <a:t>Module 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config-client-demo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2865" y="2200275"/>
            <a:ext cx="6985635" cy="2730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32225" y="536257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可以看到应用已经从配置中心获取到了配置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创建第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zh-CN" dirty="0">
                <a:sym typeface="+mn-ea"/>
              </a:rPr>
              <a:t>Module 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config-client-demo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1920875"/>
            <a:ext cx="6532245" cy="39763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31565" y="622744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在配置中心修改配置，然后确认发布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55" y="1920875"/>
            <a:ext cx="6903720" cy="39763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创建第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zh-CN" dirty="0">
                <a:sym typeface="+mn-ea"/>
              </a:rPr>
              <a:t>Module 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config-client-demo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85" y="2060575"/>
            <a:ext cx="9740265" cy="40938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31565" y="6227445"/>
            <a:ext cx="4411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应用监听到了配置变更，然后自动</a:t>
            </a:r>
            <a:r>
              <a:rPr lang="en-US" altLang="zh-CN"/>
              <a:t>Refresh</a:t>
            </a:r>
            <a:endParaRPr lang="en-US" altLang="zh-CN"/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400407"/>
            <a:ext cx="7981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dirty="0"/>
              <a:t>项目spring-cloud-alibaba-demo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创建第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zh-CN" dirty="0">
                <a:sym typeface="+mn-ea"/>
              </a:rPr>
              <a:t>Module 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config-client-demo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4330700" y="622744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可以看到新的配置已经生效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8515" y="2508250"/>
            <a:ext cx="5194300" cy="18415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274445"/>
            <a:ext cx="12024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dirty="0"/>
              <a:t>Nacos支持基于Namespace和Group的配置分组管理，以便用户更灵活的根据自己的需要按照环境或者应用、模块等分组管理微服务以及Spring的大量配置，在配置管理中主要提供了配置历史版本、回滚、订阅者查询等核心管理能力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455" y="2390140"/>
            <a:ext cx="9991725" cy="39719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274445"/>
            <a:ext cx="12024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dirty="0"/>
              <a:t>Nacos通过提供配置版本管理及其一键回滚能力，帮助用户改错配置的时候能够快速恢复，降低微服务系统在配置管理上的一定会遇到的可用性风险。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330" y="2408555"/>
            <a:ext cx="9705975" cy="31527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274445"/>
            <a:ext cx="12024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dirty="0"/>
              <a:t>Nacos 基于Namespace 帮助用户逻辑隔离多个命名空间，这可以帮助用户更好的管理测试、预发、生产等多环境服务和配置，让每个环境的同一个配置（如数据库数据源）可以定义不同的值。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660" y="2737485"/>
            <a:ext cx="9096375" cy="2514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955" y="1274445"/>
            <a:ext cx="12024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/>
              <a:t>灰度发布：按照下图所示流程进行配置的安全修改。只有在小规模机器上验证配置按预期生效之后才会正式发布配置，否则就回滚灰度配置。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0" y="2025650"/>
            <a:ext cx="4215765" cy="43262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274445"/>
            <a:ext cx="12024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/>
              <a:t>社区Nacos的灰度是基于IP的方式进行的，用户需要在控制台，选择需要灰度的配置，然后新建灰度配置，选择灰度机器的IP进行配置推送。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980" y="2196465"/>
            <a:ext cx="8114665" cy="43770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275" y="1274445"/>
            <a:ext cx="12024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/>
              <a:t>社区Nacos的灰度是基于IP的方式进行的，用户需要在控制台，选择需要灰度的配置，然后新建灰度配置，选择灰度机器的IP进行配置推送。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2578735"/>
            <a:ext cx="10045065" cy="35477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服务注册与发现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512" y="1199461"/>
            <a:ext cx="9976104" cy="564259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8.3  配置中心（Nacos）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275" y="1274445"/>
            <a:ext cx="120243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dirty="0"/>
              <a:t>Nacos</a:t>
            </a:r>
            <a:r>
              <a:rPr lang="zh-CN" altLang="en-US" dirty="0"/>
              <a:t>灰度原理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0" y="1287145"/>
            <a:ext cx="8101965" cy="557085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8909685" y="2534285"/>
            <a:ext cx="1504315" cy="54483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485120" y="23450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监听配置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98930" y="2956560"/>
            <a:ext cx="778510" cy="94488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01650" y="25342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定向推送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8.1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服务注册与发现（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Eureka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1177165"/>
            <a:ext cx="119029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b="1" dirty="0">
                <a:latin typeface="+mn-ea"/>
                <a:ea typeface="+mn-ea"/>
              </a:rPr>
              <a:t>Eureka Server</a:t>
            </a:r>
            <a:r>
              <a:rPr lang="zh-CN" altLang="en-US" sz="2000" dirty="0">
                <a:latin typeface="+mn-ea"/>
                <a:ea typeface="+mn-ea"/>
              </a:rPr>
              <a:t>：独立的部署单元，以 </a:t>
            </a:r>
            <a:r>
              <a:rPr lang="en-US" altLang="zh-CN" sz="2000" dirty="0">
                <a:latin typeface="+mn-ea"/>
                <a:ea typeface="+mn-ea"/>
              </a:rPr>
              <a:t>REST API </a:t>
            </a:r>
            <a:r>
              <a:rPr lang="zh-CN" altLang="en-US" sz="2000" dirty="0">
                <a:latin typeface="+mn-ea"/>
                <a:ea typeface="+mn-ea"/>
              </a:rPr>
              <a:t>的形式为服务实例提供了注册、管理和查询等操作。也提供了可视化的监控页面。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dirty="0">
                <a:latin typeface="+mn-ea"/>
                <a:ea typeface="+mn-ea"/>
              </a:rPr>
              <a:t>Service Provider</a:t>
            </a:r>
            <a:r>
              <a:rPr lang="zh-CN" altLang="en-US" sz="2000" dirty="0">
                <a:latin typeface="+mn-ea"/>
                <a:ea typeface="+mn-ea"/>
              </a:rPr>
              <a:t>：服务提供方，将自身服务注册到</a:t>
            </a:r>
            <a:r>
              <a:rPr lang="en-US" altLang="zh-CN" sz="2000" dirty="0">
                <a:latin typeface="+mn-ea"/>
                <a:ea typeface="+mn-ea"/>
              </a:rPr>
              <a:t>Eureka</a:t>
            </a:r>
            <a:r>
              <a:rPr lang="zh-CN" altLang="en-US" sz="2000" dirty="0">
                <a:latin typeface="+mn-ea"/>
                <a:ea typeface="+mn-ea"/>
              </a:rPr>
              <a:t>，使服务消费方能够找到。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dirty="0">
                <a:latin typeface="+mn-ea"/>
                <a:ea typeface="+mn-ea"/>
              </a:rPr>
              <a:t>Service Consumer</a:t>
            </a:r>
            <a:r>
              <a:rPr lang="zh-CN" altLang="en-US" sz="2000" dirty="0">
                <a:latin typeface="+mn-ea"/>
                <a:ea typeface="+mn-ea"/>
              </a:rPr>
              <a:t>：服务消费方，从</a:t>
            </a:r>
            <a:r>
              <a:rPr lang="en-US" altLang="zh-CN" sz="2000" dirty="0">
                <a:latin typeface="+mn-ea"/>
                <a:ea typeface="+mn-ea"/>
              </a:rPr>
              <a:t>Eureka</a:t>
            </a:r>
            <a:r>
              <a:rPr lang="zh-CN" altLang="en-US" sz="2000" dirty="0">
                <a:latin typeface="+mn-ea"/>
                <a:ea typeface="+mn-ea"/>
              </a:rPr>
              <a:t>获取注册服务列表，从而能够消费服务。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7" name="Picture 2" descr="See the source image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206" y="2970412"/>
            <a:ext cx="7995495" cy="378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95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4315" y="1236345"/>
            <a:ext cx="11669395" cy="5123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微软雅黑" charset="0"/>
                <a:ea typeface="微软雅黑" charset="0"/>
                <a:cs typeface="微软雅黑" charset="0"/>
              </a:rPr>
              <a:t>Nacos </a:t>
            </a:r>
            <a:r>
              <a:rPr lang="en-US" altLang="zh-CN" sz="1800" b="1" dirty="0">
                <a:latin typeface="微软雅黑" charset="0"/>
                <a:ea typeface="微软雅黑" charset="0"/>
                <a:cs typeface="微软雅黑" charset="0"/>
                <a:hlinkClick r:id="rId1" action="ppaction://hlinkfile"/>
              </a:rPr>
              <a:t>https://nacos.io/zh-cn</a:t>
            </a:r>
            <a:endParaRPr lang="en-US" altLang="zh-CN" sz="1800" b="1" dirty="0">
              <a:latin typeface="微软雅黑" charset="0"/>
              <a:ea typeface="微软雅黑" charset="0"/>
              <a:cs typeface="微软雅黑" charset="0"/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微软雅黑" charset="0"/>
                <a:ea typeface="微软雅黑" charset="0"/>
                <a:cs typeface="微软雅黑" charset="0"/>
              </a:rPr>
              <a:t>     Nacos 支持几乎所有主流类型的“服务”的发现、配置和管理。</a:t>
            </a:r>
            <a:endParaRPr lang="en-US" altLang="zh-CN" sz="2000" b="1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微软雅黑" charset="0"/>
                <a:ea typeface="微软雅黑" charset="0"/>
                <a:cs typeface="微软雅黑" charset="0"/>
              </a:rPr>
              <a:t>服务发现和服务健康监测</a:t>
            </a:r>
            <a:endParaRPr lang="en-US" altLang="zh-CN" sz="1800" b="1" dirty="0">
              <a:latin typeface="微软雅黑" charset="0"/>
              <a:ea typeface="微软雅黑" charset="0"/>
              <a:cs typeface="微软雅黑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Nacos 支持</a:t>
            </a:r>
            <a:r>
              <a:rPr lang="en-US" altLang="zh-CN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基于 DNS 和基于 RPC 的服务发现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。服务提供者注册 Service 后，服务消费者可以使用DNS TODO 或HTTP&amp;API查找和发现服务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zh-CN" altLang="en-US" sz="16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Nacos 提供对服务的</a:t>
            </a:r>
            <a:r>
              <a:rPr lang="en-US" altLang="zh-CN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实时的健康检查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，阻止向不健康的主机或服务实例发送请求。Nacos 支持传输层 (PING 或 TCP)和应用层 (如 HTTP、MySQL、用户自定义）的健康检查。</a:t>
            </a:r>
            <a:r>
              <a:rPr lang="en-US" altLang="zh-CN" sz="18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en-US" altLang="zh-CN" sz="1800" dirty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微软雅黑" charset="0"/>
                <a:ea typeface="微软雅黑" charset="0"/>
                <a:cs typeface="微软雅黑" charset="0"/>
              </a:rPr>
              <a:t>动态配置服务</a:t>
            </a:r>
            <a:endParaRPr lang="en-US" altLang="zh-CN" sz="18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以中心化、外部化和动态化的方式</a:t>
            </a:r>
            <a:r>
              <a:rPr lang="en-US" altLang="zh-CN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管理所有环境的应用配置和服务配置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消除了配置变更时重新部署应用和服务的需要，</a:t>
            </a:r>
            <a:r>
              <a:rPr lang="en-US" altLang="zh-CN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让配置管理变得更加高效和敏捷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配置中心化管理让实现无状态服务变得更简单，</a:t>
            </a:r>
            <a:r>
              <a:rPr lang="en-US" altLang="zh-CN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让服务按需弹性扩展变得更容易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Nacos 提供了一个简洁易用的UI (</a:t>
            </a:r>
            <a:r>
              <a:rPr lang="en-US" altLang="zh-CN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控制台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样例 Demo) 帮助您管理所有的服务和应用的配置。Nacos 还提供包括</a:t>
            </a:r>
            <a:r>
              <a:rPr lang="en-US" altLang="zh-CN" sz="16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配置版本跟踪、金丝雀发布、一键回滚配置以及客户端配置更新状态跟踪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在内的一系列开箱即用的配置管理特性。</a:t>
            </a:r>
            <a:endParaRPr lang="en-US" altLang="zh-CN" sz="2000" b="1" dirty="0">
              <a:latin typeface="+mn-ea"/>
              <a:ea typeface="+mn-ea"/>
            </a:endParaRPr>
          </a:p>
        </p:txBody>
      </p:sp>
      <p:sp>
        <p:nvSpPr>
          <p:cNvPr id="4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8.1  服务注册与发现（Nacos）</a:t>
            </a:r>
            <a:endParaRPr lang="en-US" altLang="zh-CN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385" y="1529715"/>
            <a:ext cx="1834515" cy="3562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08950"/>
            <a:ext cx="11662611" cy="4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微软雅黑" charset="0"/>
                <a:ea typeface="微软雅黑" charset="0"/>
                <a:cs typeface="微软雅黑" charset="0"/>
              </a:rPr>
              <a:t>动态 DNS 服务</a:t>
            </a:r>
            <a:endParaRPr lang="en-US" altLang="zh-CN" sz="18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charset="0"/>
                <a:ea typeface="微软雅黑" charset="0"/>
                <a:cs typeface="微软雅黑" charset="0"/>
              </a:rPr>
              <a:t>支持权重路由，更容易地实现中间层负载均衡、更灵活的路由策略、流量控制以及数据中心内网的简单DNS解析服务。</a:t>
            </a:r>
            <a:endParaRPr lang="en-US" altLang="zh-CN" sz="18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charset="0"/>
                <a:ea typeface="微软雅黑" charset="0"/>
                <a:cs typeface="微软雅黑" charset="0"/>
              </a:rPr>
              <a:t>更容易地实现以 </a:t>
            </a:r>
            <a:r>
              <a:rPr lang="en-US" altLang="zh-CN" sz="18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DNS 协议为基础的服务发现</a:t>
            </a:r>
            <a:r>
              <a:rPr lang="en-US" altLang="zh-CN" sz="1800" dirty="0">
                <a:latin typeface="微软雅黑" charset="0"/>
                <a:ea typeface="微软雅黑" charset="0"/>
                <a:cs typeface="微软雅黑" charset="0"/>
              </a:rPr>
              <a:t>，以消除耦合到厂商私有服务发现 API 上的风险。</a:t>
            </a:r>
            <a:endParaRPr lang="en-US" altLang="zh-CN" sz="18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charset="0"/>
                <a:ea typeface="微软雅黑" charset="0"/>
                <a:cs typeface="微软雅黑" charset="0"/>
              </a:rPr>
              <a:t>Nacos 提供了一些简单的 DNS APIs TODO 帮助您管理服务的关联域名和可用的 IP:PORT 列表.</a:t>
            </a:r>
            <a:endParaRPr lang="en-US" altLang="zh-CN" sz="1800" dirty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微软雅黑" charset="0"/>
                <a:ea typeface="微软雅黑" charset="0"/>
                <a:cs typeface="微软雅黑" charset="0"/>
              </a:rPr>
              <a:t>服务及其元数据管理</a:t>
            </a:r>
            <a:endParaRPr lang="en-US" altLang="zh-CN" sz="1800" dirty="0">
              <a:latin typeface="微软雅黑" charset="0"/>
              <a:ea typeface="微软雅黑" charset="0"/>
              <a:cs typeface="微软雅黑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charset="0"/>
                <a:ea typeface="微软雅黑" charset="0"/>
                <a:cs typeface="微软雅黑" charset="0"/>
              </a:rPr>
              <a:t>Nacos </a:t>
            </a:r>
            <a:r>
              <a:rPr lang="zh-CN" altLang="en-US" sz="1800" dirty="0">
                <a:latin typeface="微软雅黑" charset="0"/>
                <a:ea typeface="微软雅黑" charset="0"/>
                <a:cs typeface="微软雅黑" charset="0"/>
              </a:rPr>
              <a:t>支持</a:t>
            </a:r>
            <a:r>
              <a:rPr lang="en-US" altLang="zh-CN" sz="1800" dirty="0">
                <a:latin typeface="微软雅黑" charset="0"/>
                <a:ea typeface="微软雅黑" charset="0"/>
                <a:cs typeface="微软雅黑" charset="0"/>
              </a:rPr>
              <a:t>从微服务平台建设的视角</a:t>
            </a:r>
            <a:r>
              <a:rPr lang="en-US" altLang="zh-CN" sz="18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管理数据中心的所有服务及元数据</a:t>
            </a:r>
            <a:r>
              <a:rPr lang="en-US" altLang="zh-CN" sz="1800" dirty="0">
                <a:latin typeface="微软雅黑" charset="0"/>
                <a:ea typeface="微软雅黑" charset="0"/>
                <a:cs typeface="微软雅黑" charset="0"/>
              </a:rPr>
              <a:t>，包括管理服务的描述、生命周期、服务的静态依赖分析、服务的健康状态、服务的流量管理、路由及安全策略、服务的 SLA 以及最首要的 metrics 统计数据。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latin typeface="+mn-ea"/>
              <a:ea typeface="+mn-ea"/>
            </a:endParaRPr>
          </a:p>
        </p:txBody>
      </p:sp>
      <p:sp>
        <p:nvSpPr>
          <p:cNvPr id="4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8.1  服务注册与发现（Nacos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）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7888</Words>
  <Application>WPS 演示</Application>
  <PresentationFormat>宽屏</PresentationFormat>
  <Paragraphs>450</Paragraphs>
  <Slides>60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9" baseType="lpstr">
      <vt:lpstr>Arial</vt:lpstr>
      <vt:lpstr>宋体</vt:lpstr>
      <vt:lpstr>Wingdings</vt:lpstr>
      <vt:lpstr>微软雅黑 Light</vt:lpstr>
      <vt:lpstr>汉仪中黑KW</vt:lpstr>
      <vt:lpstr>华文细黑</vt:lpstr>
      <vt:lpstr>黑体-简</vt:lpstr>
      <vt:lpstr>Lao UI</vt:lpstr>
      <vt:lpstr>Calibri</vt:lpstr>
      <vt:lpstr>Verdana</vt:lpstr>
      <vt:lpstr>汉仪书宋二KW</vt:lpstr>
      <vt:lpstr>微软雅黑</vt:lpstr>
      <vt:lpstr>汉仪旗黑</vt:lpstr>
      <vt:lpstr>微软雅黑</vt:lpstr>
      <vt:lpstr>宋体</vt:lpstr>
      <vt:lpstr>Arial Unicode MS</vt:lpstr>
      <vt:lpstr>Helvetica Neue</vt:lpstr>
      <vt:lpstr>苹方-简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rainysun</cp:lastModifiedBy>
  <cp:revision>618</cp:revision>
  <dcterms:created xsi:type="dcterms:W3CDTF">2023-05-15T15:16:51Z</dcterms:created>
  <dcterms:modified xsi:type="dcterms:W3CDTF">2023-05-15T15:16:51Z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11FDF08B71082DFFE24C6264C5D05773</vt:lpwstr>
  </property>
</Properties>
</file>